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3"/>
  </p:notesMasterIdLst>
  <p:handoutMasterIdLst>
    <p:handoutMasterId r:id="rId14"/>
  </p:handoutMasterIdLst>
  <p:sldIdLst>
    <p:sldId id="265" r:id="rId3"/>
    <p:sldId id="281" r:id="rId4"/>
    <p:sldId id="267" r:id="rId5"/>
    <p:sldId id="284" r:id="rId6"/>
    <p:sldId id="285" r:id="rId7"/>
    <p:sldId id="286" r:id="rId8"/>
    <p:sldId id="292" r:id="rId9"/>
    <p:sldId id="289" r:id="rId10"/>
    <p:sldId id="291" r:id="rId11"/>
    <p:sldId id="294" r:id="rId12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Sem Estilo, Sem Grelh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DBED569-4797-4DF1-A0F4-6AAB3CD982D8}" styleName="Estilo Claro 3 - Destaque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FABFCF23-3B69-468F-B69F-88F6DE6A72F2}" styleName="Estilo Médio 1 - Destaqu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65" autoAdjust="0"/>
    <p:restoredTop sz="94660"/>
  </p:normalViewPr>
  <p:slideViewPr>
    <p:cSldViewPr>
      <p:cViewPr>
        <p:scale>
          <a:sx n="70" d="100"/>
          <a:sy n="70" d="100"/>
        </p:scale>
        <p:origin x="-1170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3" d="100"/>
          <a:sy n="53" d="100"/>
        </p:scale>
        <p:origin x="-286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4B3552-EE96-4658-83A9-125430BEB5B8}" type="datetimeFigureOut">
              <a:rPr lang="pt-PT" smtClean="0"/>
              <a:t>30-04-2013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FC4705-B73A-4479-A3BC-10A3DAC55726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352659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E4A2C0-0DB7-46AF-B593-F5BCE66BC369}" type="datetimeFigureOut">
              <a:rPr lang="pt-PT" smtClean="0"/>
              <a:pPr/>
              <a:t>30-04-2013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D884A7-1D7C-4CD4-B734-AACC1EC01440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128509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D884A7-1D7C-4CD4-B734-AACC1EC01440}" type="slidenum">
              <a:rPr lang="pt-PT" smtClean="0"/>
              <a:pPr/>
              <a:t>2</a:t>
            </a:fld>
            <a:endParaRPr lang="pt-P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C1A35-9635-4B7B-B249-22E14E0FBFAE}" type="datetimeFigureOut">
              <a:rPr lang="pt-PT" smtClean="0"/>
              <a:pPr/>
              <a:t>30-04-2013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6B684-11FB-49CA-B17B-7C539761E01E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C1A35-9635-4B7B-B249-22E14E0FBFAE}" type="datetimeFigureOut">
              <a:rPr lang="pt-PT" smtClean="0"/>
              <a:pPr/>
              <a:t>30-04-2013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6B684-11FB-49CA-B17B-7C539761E01E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C1A35-9635-4B7B-B249-22E14E0FBFAE}" type="datetimeFigureOut">
              <a:rPr lang="pt-PT" smtClean="0"/>
              <a:pPr/>
              <a:t>30-04-2013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6B684-11FB-49CA-B17B-7C539761E01E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36647-D005-4E5E-8599-DA1DFFAB79A6}" type="datetimeFigureOut">
              <a:rPr lang="pt-PT" smtClean="0"/>
              <a:pPr/>
              <a:t>30-04-2013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A3129-34C0-47BA-8727-A3EB489F7990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36647-D005-4E5E-8599-DA1DFFAB79A6}" type="datetimeFigureOut">
              <a:rPr lang="pt-PT" smtClean="0"/>
              <a:pPr/>
              <a:t>30-04-2013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A3129-34C0-47BA-8727-A3EB489F7990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36647-D005-4E5E-8599-DA1DFFAB79A6}" type="datetimeFigureOut">
              <a:rPr lang="pt-PT" smtClean="0"/>
              <a:pPr/>
              <a:t>30-04-2013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A3129-34C0-47BA-8727-A3EB489F7990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36647-D005-4E5E-8599-DA1DFFAB79A6}" type="datetimeFigureOut">
              <a:rPr lang="pt-PT" smtClean="0"/>
              <a:pPr/>
              <a:t>30-04-2013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A3129-34C0-47BA-8727-A3EB489F7990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36647-D005-4E5E-8599-DA1DFFAB79A6}" type="datetimeFigureOut">
              <a:rPr lang="pt-PT" smtClean="0"/>
              <a:pPr/>
              <a:t>30-04-2013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A3129-34C0-47BA-8727-A3EB489F7990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36647-D005-4E5E-8599-DA1DFFAB79A6}" type="datetimeFigureOut">
              <a:rPr lang="pt-PT" smtClean="0"/>
              <a:pPr/>
              <a:t>30-04-2013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A3129-34C0-47BA-8727-A3EB489F7990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36647-D005-4E5E-8599-DA1DFFAB79A6}" type="datetimeFigureOut">
              <a:rPr lang="pt-PT" smtClean="0"/>
              <a:pPr/>
              <a:t>30-04-2013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A3129-34C0-47BA-8727-A3EB489F7990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36647-D005-4E5E-8599-DA1DFFAB79A6}" type="datetimeFigureOut">
              <a:rPr lang="pt-PT" smtClean="0"/>
              <a:pPr/>
              <a:t>30-04-2013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A3129-34C0-47BA-8727-A3EB489F7990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C1A35-9635-4B7B-B249-22E14E0FBFAE}" type="datetimeFigureOut">
              <a:rPr lang="pt-PT" smtClean="0"/>
              <a:pPr/>
              <a:t>30-04-2013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6B684-11FB-49CA-B17B-7C539761E01E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36647-D005-4E5E-8599-DA1DFFAB79A6}" type="datetimeFigureOut">
              <a:rPr lang="pt-PT" smtClean="0"/>
              <a:pPr/>
              <a:t>30-04-2013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A3129-34C0-47BA-8727-A3EB489F7990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36647-D005-4E5E-8599-DA1DFFAB79A6}" type="datetimeFigureOut">
              <a:rPr lang="pt-PT" smtClean="0"/>
              <a:pPr/>
              <a:t>30-04-2013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A3129-34C0-47BA-8727-A3EB489F7990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E36647-D005-4E5E-8599-DA1DFFAB79A6}" type="datetimeFigureOut">
              <a:rPr lang="pt-PT" smtClean="0"/>
              <a:pPr/>
              <a:t>30-04-2013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A3129-34C0-47BA-8727-A3EB489F7990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C1A35-9635-4B7B-B249-22E14E0FBFAE}" type="datetimeFigureOut">
              <a:rPr lang="pt-PT" smtClean="0"/>
              <a:pPr/>
              <a:t>30-04-2013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6B684-11FB-49CA-B17B-7C539761E01E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C1A35-9635-4B7B-B249-22E14E0FBFAE}" type="datetimeFigureOut">
              <a:rPr lang="pt-PT" smtClean="0"/>
              <a:pPr/>
              <a:t>30-04-2013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6B684-11FB-49CA-B17B-7C539761E01E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C1A35-9635-4B7B-B249-22E14E0FBFAE}" type="datetimeFigureOut">
              <a:rPr lang="pt-PT" smtClean="0"/>
              <a:pPr/>
              <a:t>30-04-2013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6B684-11FB-49CA-B17B-7C539761E01E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C1A35-9635-4B7B-B249-22E14E0FBFAE}" type="datetimeFigureOut">
              <a:rPr lang="pt-PT" smtClean="0"/>
              <a:pPr/>
              <a:t>30-04-2013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6B684-11FB-49CA-B17B-7C539761E01E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C1A35-9635-4B7B-B249-22E14E0FBFAE}" type="datetimeFigureOut">
              <a:rPr lang="pt-PT" smtClean="0"/>
              <a:pPr/>
              <a:t>30-04-2013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6B684-11FB-49CA-B17B-7C539761E01E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C1A35-9635-4B7B-B249-22E14E0FBFAE}" type="datetimeFigureOut">
              <a:rPr lang="pt-PT" smtClean="0"/>
              <a:pPr/>
              <a:t>30-04-2013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6B684-11FB-49CA-B17B-7C539761E01E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C1A35-9635-4B7B-B249-22E14E0FBFAE}" type="datetimeFigureOut">
              <a:rPr lang="pt-PT" smtClean="0"/>
              <a:pPr/>
              <a:t>30-04-2013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6B684-11FB-49CA-B17B-7C539761E01E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CC1A35-9635-4B7B-B249-22E14E0FBFAE}" type="datetimeFigureOut">
              <a:rPr lang="pt-PT" smtClean="0"/>
              <a:pPr/>
              <a:t>30-04-2013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A6B684-11FB-49CA-B17B-7C539761E01E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E36647-D005-4E5E-8599-DA1DFFAB79A6}" type="datetimeFigureOut">
              <a:rPr lang="pt-PT" smtClean="0"/>
              <a:pPr/>
              <a:t>30-04-2013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A3129-34C0-47BA-8727-A3EB489F7990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ângulo 1"/>
          <p:cNvSpPr/>
          <p:nvPr/>
        </p:nvSpPr>
        <p:spPr>
          <a:xfrm>
            <a:off x="2190528" y="0"/>
            <a:ext cx="695347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7" name="Picture 4" descr="http://www.aeva.eu/images/aeva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700" y="548680"/>
            <a:ext cx="974196" cy="974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32656"/>
            <a:ext cx="215265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639417"/>
            <a:ext cx="6437313" cy="251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Subtítulo 2"/>
          <p:cNvSpPr txBox="1">
            <a:spLocks/>
          </p:cNvSpPr>
          <p:nvPr/>
        </p:nvSpPr>
        <p:spPr>
          <a:xfrm>
            <a:off x="2491680" y="6009084"/>
            <a:ext cx="6400800" cy="8763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PT" sz="2400" b="1" dirty="0" smtClean="0">
                <a:solidFill>
                  <a:schemeClr val="bg2">
                    <a:lumMod val="50000"/>
                  </a:schemeClr>
                </a:solidFill>
              </a:rPr>
              <a:t>João Reis || Ricardo Afonso || Rúben Martins</a:t>
            </a:r>
          </a:p>
          <a:p>
            <a:pPr algn="ctr"/>
            <a:endParaRPr lang="pt-PT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ângulo 1"/>
          <p:cNvSpPr/>
          <p:nvPr/>
        </p:nvSpPr>
        <p:spPr>
          <a:xfrm>
            <a:off x="0" y="0"/>
            <a:ext cx="695347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0" name="Subtítulo 2"/>
          <p:cNvSpPr txBox="1">
            <a:spLocks/>
          </p:cNvSpPr>
          <p:nvPr/>
        </p:nvSpPr>
        <p:spPr>
          <a:xfrm>
            <a:off x="323528" y="5433020"/>
            <a:ext cx="6400800" cy="8763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PT" sz="4000" b="1" dirty="0" smtClean="0">
                <a:solidFill>
                  <a:schemeClr val="bg2">
                    <a:lumMod val="50000"/>
                  </a:schemeClr>
                </a:solidFill>
              </a:rPr>
              <a:t>O Usado como Novo, para si!</a:t>
            </a:r>
          </a:p>
          <a:p>
            <a:pPr algn="ctr"/>
            <a:endParaRPr lang="pt-PT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8" name="Picture 4" descr="http://www.aeva.eu/images/aeva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476" y="548680"/>
            <a:ext cx="974196" cy="974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32656"/>
            <a:ext cx="215265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351385"/>
            <a:ext cx="6437313" cy="251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1639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ângulo 1"/>
          <p:cNvSpPr/>
          <p:nvPr/>
        </p:nvSpPr>
        <p:spPr>
          <a:xfrm>
            <a:off x="6989208" y="0"/>
            <a:ext cx="2160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4" name="CaixaDeTexto 13"/>
          <p:cNvSpPr txBox="1"/>
          <p:nvPr/>
        </p:nvSpPr>
        <p:spPr>
          <a:xfrm>
            <a:off x="467544" y="476672"/>
            <a:ext cx="6048672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>
              <a:spcAft>
                <a:spcPts val="1800"/>
              </a:spcAft>
              <a:buFont typeface="Wingdings" pitchFamily="2" charset="2"/>
              <a:buChar char="§"/>
            </a:pPr>
            <a:r>
              <a:rPr lang="pt-PT" sz="2500" dirty="0" smtClean="0">
                <a:solidFill>
                  <a:schemeClr val="bg1"/>
                </a:solidFill>
                <a:latin typeface="Trebuchet MS" pitchFamily="34" charset="0"/>
              </a:rPr>
              <a:t>Cidadãos portugueses com dificuldades económicas;</a:t>
            </a:r>
          </a:p>
          <a:p>
            <a:pPr marL="355600" indent="-355600">
              <a:spcAft>
                <a:spcPts val="1800"/>
              </a:spcAft>
              <a:buFont typeface="Wingdings" pitchFamily="2" charset="2"/>
              <a:buChar char="§"/>
            </a:pPr>
            <a:r>
              <a:rPr lang="pt-PT" sz="2500" dirty="0" smtClean="0">
                <a:solidFill>
                  <a:schemeClr val="bg1"/>
                </a:solidFill>
                <a:latin typeface="Trebuchet MS" pitchFamily="34" charset="0"/>
              </a:rPr>
              <a:t>Simplicidade e utilidade;</a:t>
            </a:r>
          </a:p>
          <a:p>
            <a:pPr marL="355600" indent="-355600">
              <a:spcAft>
                <a:spcPts val="1800"/>
              </a:spcAft>
              <a:buFont typeface="Wingdings" pitchFamily="2" charset="2"/>
              <a:buChar char="§"/>
            </a:pPr>
            <a:r>
              <a:rPr lang="pt-PT" sz="2500" dirty="0">
                <a:solidFill>
                  <a:schemeClr val="bg1"/>
                </a:solidFill>
                <a:latin typeface="Trebuchet MS" pitchFamily="34" charset="0"/>
              </a:rPr>
              <a:t>I</a:t>
            </a:r>
            <a:r>
              <a:rPr lang="pt-PT" sz="2500" dirty="0" smtClean="0">
                <a:solidFill>
                  <a:schemeClr val="bg1"/>
                </a:solidFill>
                <a:latin typeface="Trebuchet MS" pitchFamily="34" charset="0"/>
              </a:rPr>
              <a:t>nsere-se na área de estudos da equipa promotora;</a:t>
            </a:r>
          </a:p>
          <a:p>
            <a:pPr marL="355600" indent="-355600">
              <a:spcAft>
                <a:spcPts val="1800"/>
              </a:spcAft>
              <a:buFont typeface="Wingdings" pitchFamily="2" charset="2"/>
              <a:buChar char="§"/>
            </a:pPr>
            <a:r>
              <a:rPr lang="pt-PT" sz="2500" dirty="0" smtClean="0">
                <a:solidFill>
                  <a:schemeClr val="bg1"/>
                </a:solidFill>
                <a:latin typeface="Trebuchet MS" pitchFamily="34" charset="0"/>
              </a:rPr>
              <a:t>Uma necessidade nos dias que correm.</a:t>
            </a:r>
          </a:p>
          <a:p>
            <a:pPr marL="355600" indent="-355600">
              <a:spcAft>
                <a:spcPts val="1800"/>
              </a:spcAft>
              <a:buFont typeface="Wingdings" pitchFamily="2" charset="2"/>
              <a:buChar char="§"/>
            </a:pPr>
            <a:endParaRPr lang="pt-PT" sz="2500" dirty="0" smtClean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6" name="CaixaDeTexto 5"/>
          <p:cNvSpPr txBox="1"/>
          <p:nvPr/>
        </p:nvSpPr>
        <p:spPr>
          <a:xfrm rot="5400000">
            <a:off x="6184070" y="2104961"/>
            <a:ext cx="3627383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800" b="1" cap="small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</a:rPr>
              <a:t>Razão da Ideia</a:t>
            </a:r>
            <a:endParaRPr lang="pt-PT" sz="2800" b="1" cap="small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8868" y="4941168"/>
            <a:ext cx="1795620" cy="1756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ângulo 1"/>
          <p:cNvSpPr/>
          <p:nvPr/>
        </p:nvSpPr>
        <p:spPr>
          <a:xfrm>
            <a:off x="6989208" y="0"/>
            <a:ext cx="2160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6" name="CaixaDeTexto 5"/>
          <p:cNvSpPr txBox="1"/>
          <p:nvPr/>
        </p:nvSpPr>
        <p:spPr>
          <a:xfrm>
            <a:off x="467544" y="476672"/>
            <a:ext cx="6048672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>
              <a:spcAft>
                <a:spcPts val="1800"/>
              </a:spcAft>
              <a:buFont typeface="Wingdings" pitchFamily="2" charset="2"/>
              <a:buChar char="§"/>
            </a:pPr>
            <a:r>
              <a:rPr lang="pt-PT" sz="2500" dirty="0" smtClean="0">
                <a:solidFill>
                  <a:schemeClr val="bg1"/>
                </a:solidFill>
                <a:latin typeface="Trebuchet MS" pitchFamily="34" charset="0"/>
              </a:rPr>
              <a:t>A ideia consiste na criação de uma loja </a:t>
            </a:r>
            <a:r>
              <a:rPr lang="pt-PT" sz="2500" dirty="0">
                <a:solidFill>
                  <a:schemeClr val="bg1"/>
                </a:solidFill>
                <a:latin typeface="Trebuchet MS" pitchFamily="34" charset="0"/>
              </a:rPr>
              <a:t>de </a:t>
            </a:r>
            <a:r>
              <a:rPr lang="pt-PT" sz="2500" dirty="0" smtClean="0">
                <a:solidFill>
                  <a:schemeClr val="bg1"/>
                </a:solidFill>
                <a:latin typeface="Trebuchet MS" pitchFamily="34" charset="0"/>
              </a:rPr>
              <a:t>recuperação e reparação de </a:t>
            </a:r>
            <a:r>
              <a:rPr lang="pt-PT" sz="2500" dirty="0" err="1" smtClean="0">
                <a:solidFill>
                  <a:schemeClr val="bg1"/>
                </a:solidFill>
                <a:latin typeface="Trebuchet MS" pitchFamily="34" charset="0"/>
              </a:rPr>
              <a:t>eletrodomésticos</a:t>
            </a:r>
            <a:r>
              <a:rPr lang="pt-PT" sz="2500" dirty="0" smtClean="0">
                <a:solidFill>
                  <a:schemeClr val="bg1"/>
                </a:solidFill>
                <a:latin typeface="Trebuchet MS" pitchFamily="34" charset="0"/>
              </a:rPr>
              <a:t> </a:t>
            </a:r>
            <a:r>
              <a:rPr lang="pt-PT" sz="2500" dirty="0">
                <a:solidFill>
                  <a:schemeClr val="bg1"/>
                </a:solidFill>
                <a:latin typeface="Trebuchet MS" pitchFamily="34" charset="0"/>
              </a:rPr>
              <a:t>em segunda </a:t>
            </a:r>
            <a:r>
              <a:rPr lang="pt-PT" sz="2500" dirty="0" smtClean="0">
                <a:solidFill>
                  <a:schemeClr val="bg1"/>
                </a:solidFill>
                <a:latin typeface="Trebuchet MS" pitchFamily="34" charset="0"/>
              </a:rPr>
              <a:t>mão.</a:t>
            </a:r>
          </a:p>
          <a:p>
            <a:pPr marL="355600" indent="-355600">
              <a:spcAft>
                <a:spcPts val="1800"/>
              </a:spcAft>
              <a:buFont typeface="Wingdings" pitchFamily="2" charset="2"/>
              <a:buChar char="§"/>
            </a:pPr>
            <a:r>
              <a:rPr lang="pt-PT" sz="2500" dirty="0" smtClean="0">
                <a:solidFill>
                  <a:schemeClr val="bg1"/>
                </a:solidFill>
                <a:latin typeface="Trebuchet MS" pitchFamily="34" charset="0"/>
              </a:rPr>
              <a:t>O preço dos equipamentos reparados será acessível.</a:t>
            </a:r>
          </a:p>
          <a:p>
            <a:pPr marL="355600" indent="-355600">
              <a:spcAft>
                <a:spcPts val="1800"/>
              </a:spcAft>
              <a:buFont typeface="Wingdings" pitchFamily="2" charset="2"/>
              <a:buChar char="§"/>
            </a:pPr>
            <a:r>
              <a:rPr lang="pt-PT" sz="2500" dirty="0" smtClean="0">
                <a:solidFill>
                  <a:schemeClr val="bg1"/>
                </a:solidFill>
                <a:latin typeface="Trebuchet MS" pitchFamily="34" charset="0"/>
              </a:rPr>
              <a:t>O </a:t>
            </a:r>
            <a:r>
              <a:rPr lang="pt-PT" sz="2500" dirty="0" err="1">
                <a:solidFill>
                  <a:schemeClr val="bg1"/>
                </a:solidFill>
                <a:latin typeface="Trebuchet MS" pitchFamily="34" charset="0"/>
              </a:rPr>
              <a:t>setor</a:t>
            </a:r>
            <a:r>
              <a:rPr lang="pt-PT" sz="2500" dirty="0">
                <a:solidFill>
                  <a:schemeClr val="bg1"/>
                </a:solidFill>
                <a:latin typeface="Trebuchet MS" pitchFamily="34" charset="0"/>
              </a:rPr>
              <a:t> de </a:t>
            </a:r>
            <a:r>
              <a:rPr lang="pt-PT" sz="2500" dirty="0" err="1">
                <a:solidFill>
                  <a:schemeClr val="bg1"/>
                </a:solidFill>
                <a:latin typeface="Trebuchet MS" pitchFamily="34" charset="0"/>
              </a:rPr>
              <a:t>atividade</a:t>
            </a:r>
            <a:r>
              <a:rPr lang="pt-PT" sz="2500" dirty="0">
                <a:solidFill>
                  <a:schemeClr val="bg1"/>
                </a:solidFill>
                <a:latin typeface="Trebuchet MS" pitchFamily="34" charset="0"/>
              </a:rPr>
              <a:t> </a:t>
            </a:r>
            <a:r>
              <a:rPr lang="pt-PT" sz="2500" dirty="0" smtClean="0">
                <a:solidFill>
                  <a:schemeClr val="bg1"/>
                </a:solidFill>
                <a:latin typeface="Trebuchet MS" pitchFamily="34" charset="0"/>
              </a:rPr>
              <a:t>em que esta </a:t>
            </a:r>
            <a:r>
              <a:rPr lang="pt-PT" sz="2500" dirty="0">
                <a:solidFill>
                  <a:schemeClr val="bg1"/>
                </a:solidFill>
                <a:latin typeface="Trebuchet MS" pitchFamily="34" charset="0"/>
              </a:rPr>
              <a:t>ideia se insere é </a:t>
            </a:r>
            <a:r>
              <a:rPr lang="pt-PT" sz="2500" dirty="0" smtClean="0">
                <a:solidFill>
                  <a:schemeClr val="bg1"/>
                </a:solidFill>
                <a:latin typeface="Trebuchet MS" pitchFamily="34" charset="0"/>
              </a:rPr>
              <a:t>na </a:t>
            </a:r>
            <a:r>
              <a:rPr lang="pt-PT" sz="2500" dirty="0">
                <a:solidFill>
                  <a:schemeClr val="bg1"/>
                </a:solidFill>
                <a:latin typeface="Trebuchet MS" pitchFamily="34" charset="0"/>
              </a:rPr>
              <a:t>área </a:t>
            </a:r>
            <a:r>
              <a:rPr lang="pt-PT" sz="2500" dirty="0" smtClean="0">
                <a:solidFill>
                  <a:schemeClr val="bg1"/>
                </a:solidFill>
                <a:latin typeface="Trebuchet MS" pitchFamily="34" charset="0"/>
              </a:rPr>
              <a:t>do </a:t>
            </a:r>
            <a:r>
              <a:rPr lang="pt-PT" sz="2500" dirty="0">
                <a:solidFill>
                  <a:schemeClr val="bg1"/>
                </a:solidFill>
                <a:latin typeface="Trebuchet MS" pitchFamily="34" charset="0"/>
              </a:rPr>
              <a:t>comércio </a:t>
            </a:r>
            <a:r>
              <a:rPr lang="pt-PT" sz="2500" dirty="0" smtClean="0">
                <a:solidFill>
                  <a:schemeClr val="bg1"/>
                </a:solidFill>
                <a:latin typeface="Trebuchet MS" pitchFamily="34" charset="0"/>
              </a:rPr>
              <a:t>e serviços. </a:t>
            </a:r>
            <a:endParaRPr lang="pt-PT" sz="2500" dirty="0">
              <a:solidFill>
                <a:schemeClr val="bg1"/>
              </a:solidFill>
              <a:latin typeface="Trebuchet MS" pitchFamily="34" charset="0"/>
            </a:endParaRPr>
          </a:p>
          <a:p>
            <a:pPr marL="355600" indent="-355600">
              <a:spcAft>
                <a:spcPts val="1800"/>
              </a:spcAft>
              <a:buFont typeface="Wingdings" pitchFamily="2" charset="2"/>
              <a:buChar char="§"/>
            </a:pPr>
            <a:endParaRPr lang="pt-PT" sz="2300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8" name="CaixaDeTexto 7"/>
          <p:cNvSpPr txBox="1"/>
          <p:nvPr/>
        </p:nvSpPr>
        <p:spPr>
          <a:xfrm rot="5400000">
            <a:off x="6184070" y="2104962"/>
            <a:ext cx="3627383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800" b="1" cap="small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</a:rPr>
              <a:t>A Ideia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42" t="15103" r="12692" b="21461"/>
          <a:stretch/>
        </p:blipFill>
        <p:spPr bwMode="auto">
          <a:xfrm>
            <a:off x="7020272" y="5805264"/>
            <a:ext cx="2071863" cy="73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ângulo 1"/>
          <p:cNvSpPr/>
          <p:nvPr/>
        </p:nvSpPr>
        <p:spPr>
          <a:xfrm>
            <a:off x="6989208" y="0"/>
            <a:ext cx="2160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7" name="CaixaDeTexto 6"/>
          <p:cNvSpPr txBox="1"/>
          <p:nvPr/>
        </p:nvSpPr>
        <p:spPr>
          <a:xfrm>
            <a:off x="467544" y="476672"/>
            <a:ext cx="6048672" cy="6324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>
              <a:spcAft>
                <a:spcPts val="1800"/>
              </a:spcAft>
              <a:buFont typeface="Wingdings" pitchFamily="2" charset="2"/>
              <a:buChar char="§"/>
            </a:pPr>
            <a:r>
              <a:rPr lang="pt-PT" sz="2500" b="1" dirty="0" smtClean="0">
                <a:solidFill>
                  <a:schemeClr val="bg1"/>
                </a:solidFill>
                <a:latin typeface="Trebuchet MS" pitchFamily="34" charset="0"/>
              </a:rPr>
              <a:t>Público alvo</a:t>
            </a:r>
            <a:r>
              <a:rPr lang="pt-PT" sz="2500" dirty="0" smtClean="0">
                <a:solidFill>
                  <a:schemeClr val="bg1"/>
                </a:solidFill>
                <a:latin typeface="Trebuchet MS" pitchFamily="34" charset="0"/>
              </a:rPr>
              <a:t>: a </a:t>
            </a:r>
            <a:r>
              <a:rPr lang="pt-PT" sz="2500" dirty="0">
                <a:solidFill>
                  <a:schemeClr val="bg1"/>
                </a:solidFill>
                <a:latin typeface="Trebuchet MS" pitchFamily="34" charset="0"/>
              </a:rPr>
              <a:t>população em geral, </a:t>
            </a:r>
            <a:r>
              <a:rPr lang="pt-PT" sz="2500" dirty="0" smtClean="0">
                <a:solidFill>
                  <a:schemeClr val="bg1"/>
                </a:solidFill>
                <a:latin typeface="Trebuchet MS" pitchFamily="34" charset="0"/>
              </a:rPr>
              <a:t>particularmente </a:t>
            </a:r>
            <a:r>
              <a:rPr lang="pt-PT" sz="2500" dirty="0">
                <a:solidFill>
                  <a:schemeClr val="bg1"/>
                </a:solidFill>
                <a:latin typeface="Trebuchet MS" pitchFamily="34" charset="0"/>
              </a:rPr>
              <a:t>o público com menor disponibilidade financeira para adquirir equipamentos novos.</a:t>
            </a:r>
          </a:p>
          <a:p>
            <a:pPr marL="355600" indent="-355600">
              <a:spcAft>
                <a:spcPts val="1800"/>
              </a:spcAft>
              <a:buFont typeface="Wingdings" pitchFamily="2" charset="2"/>
              <a:buChar char="§"/>
            </a:pPr>
            <a:r>
              <a:rPr lang="pt-PT" sz="2500" b="1" dirty="0" smtClean="0">
                <a:solidFill>
                  <a:schemeClr val="bg1"/>
                </a:solidFill>
                <a:latin typeface="Trebuchet MS" pitchFamily="34" charset="0"/>
              </a:rPr>
              <a:t>Fornecedores</a:t>
            </a:r>
            <a:r>
              <a:rPr lang="pt-PT" sz="2500" dirty="0" smtClean="0">
                <a:solidFill>
                  <a:schemeClr val="bg1"/>
                </a:solidFill>
                <a:latin typeface="Trebuchet MS" pitchFamily="34" charset="0"/>
              </a:rPr>
              <a:t>: por um lado as pessoas que pretendem desfazer-se </a:t>
            </a:r>
            <a:r>
              <a:rPr lang="pt-PT" sz="2500" dirty="0">
                <a:solidFill>
                  <a:schemeClr val="bg1"/>
                </a:solidFill>
                <a:latin typeface="Trebuchet MS" pitchFamily="34" charset="0"/>
              </a:rPr>
              <a:t>dos seus “monos”. </a:t>
            </a:r>
            <a:r>
              <a:rPr lang="pt-PT" sz="2500" dirty="0" smtClean="0">
                <a:solidFill>
                  <a:schemeClr val="bg1"/>
                </a:solidFill>
                <a:latin typeface="Trebuchet MS" pitchFamily="34" charset="0"/>
              </a:rPr>
              <a:t>Por outro, empresas que vendem peças e acessórios de electrodomésticos.</a:t>
            </a:r>
          </a:p>
          <a:p>
            <a:pPr marL="355600" indent="-355600">
              <a:spcAft>
                <a:spcPts val="1800"/>
              </a:spcAft>
              <a:buFont typeface="Wingdings" pitchFamily="2" charset="2"/>
              <a:buChar char="§"/>
            </a:pPr>
            <a:r>
              <a:rPr lang="pt-PT" sz="2500" b="1" dirty="0" smtClean="0">
                <a:solidFill>
                  <a:schemeClr val="bg1"/>
                </a:solidFill>
                <a:latin typeface="Trebuchet MS" pitchFamily="34" charset="0"/>
              </a:rPr>
              <a:t>Concorrentes</a:t>
            </a:r>
            <a:r>
              <a:rPr lang="pt-PT" sz="2500" dirty="0" smtClean="0">
                <a:solidFill>
                  <a:schemeClr val="bg1"/>
                </a:solidFill>
                <a:latin typeface="Trebuchet MS" pitchFamily="34" charset="0"/>
              </a:rPr>
              <a:t>: </a:t>
            </a:r>
            <a:r>
              <a:rPr lang="pt-PT" sz="2500" dirty="0" err="1" smtClean="0">
                <a:solidFill>
                  <a:schemeClr val="bg1"/>
                </a:solidFill>
                <a:latin typeface="Trebuchet MS" pitchFamily="34" charset="0"/>
              </a:rPr>
              <a:t>Worten</a:t>
            </a:r>
            <a:r>
              <a:rPr lang="pt-PT" sz="2500" dirty="0" smtClean="0">
                <a:solidFill>
                  <a:schemeClr val="bg1"/>
                </a:solidFill>
                <a:latin typeface="Trebuchet MS" pitchFamily="34" charset="0"/>
              </a:rPr>
              <a:t> </a:t>
            </a:r>
            <a:r>
              <a:rPr lang="pt-PT" sz="2500" dirty="0" err="1">
                <a:solidFill>
                  <a:schemeClr val="bg1"/>
                </a:solidFill>
                <a:latin typeface="Trebuchet MS" pitchFamily="34" charset="0"/>
              </a:rPr>
              <a:t>Outlet</a:t>
            </a:r>
            <a:r>
              <a:rPr lang="pt-PT" sz="2500" dirty="0">
                <a:solidFill>
                  <a:schemeClr val="bg1"/>
                </a:solidFill>
                <a:latin typeface="Trebuchet MS" pitchFamily="34" charset="0"/>
              </a:rPr>
              <a:t>, Media </a:t>
            </a:r>
            <a:r>
              <a:rPr lang="pt-PT" sz="2500" dirty="0" err="1">
                <a:solidFill>
                  <a:schemeClr val="bg1"/>
                </a:solidFill>
                <a:latin typeface="Trebuchet MS" pitchFamily="34" charset="0"/>
              </a:rPr>
              <a:t>Markt</a:t>
            </a:r>
            <a:r>
              <a:rPr lang="pt-PT" sz="2500" dirty="0">
                <a:solidFill>
                  <a:schemeClr val="bg1"/>
                </a:solidFill>
                <a:latin typeface="Trebuchet MS" pitchFamily="34" charset="0"/>
              </a:rPr>
              <a:t>, Rádio Popular e todas as </a:t>
            </a:r>
            <a:r>
              <a:rPr lang="pt-PT" sz="2500" dirty="0" smtClean="0">
                <a:solidFill>
                  <a:schemeClr val="bg1"/>
                </a:solidFill>
                <a:latin typeface="Trebuchet MS" pitchFamily="34" charset="0"/>
              </a:rPr>
              <a:t>empresas que </a:t>
            </a:r>
            <a:r>
              <a:rPr lang="pt-PT" sz="2500" dirty="0">
                <a:solidFill>
                  <a:schemeClr val="bg1"/>
                </a:solidFill>
                <a:latin typeface="Trebuchet MS" pitchFamily="34" charset="0"/>
              </a:rPr>
              <a:t>vendam produtos em 2ª mão. A Sociedade Ponto Verde (o </a:t>
            </a:r>
            <a:r>
              <a:rPr lang="pt-PT" sz="2500" dirty="0" err="1">
                <a:solidFill>
                  <a:schemeClr val="bg1"/>
                </a:solidFill>
                <a:latin typeface="Trebuchet MS" pitchFamily="34" charset="0"/>
              </a:rPr>
              <a:t>Eletrão</a:t>
            </a:r>
            <a:r>
              <a:rPr lang="pt-PT" sz="2500" dirty="0">
                <a:solidFill>
                  <a:schemeClr val="bg1"/>
                </a:solidFill>
                <a:latin typeface="Trebuchet MS" pitchFamily="34" charset="0"/>
              </a:rPr>
              <a:t>) também é uma potencial concorrente. </a:t>
            </a:r>
            <a:endParaRPr lang="pt-PT" sz="2500" dirty="0" smtClean="0">
              <a:solidFill>
                <a:schemeClr val="bg1"/>
              </a:solidFill>
              <a:latin typeface="Trebuchet MS" pitchFamily="34" charset="0"/>
            </a:endParaRPr>
          </a:p>
        </p:txBody>
      </p:sp>
      <p:pic>
        <p:nvPicPr>
          <p:cNvPr id="8" name="Imagem 7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08303" y="4408543"/>
            <a:ext cx="1512000" cy="2116801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 rot="5400000">
            <a:off x="6184070" y="2104962"/>
            <a:ext cx="3627383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800" b="1" cap="small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</a:rPr>
              <a:t>Mercado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ângulo 1"/>
          <p:cNvSpPr/>
          <p:nvPr/>
        </p:nvSpPr>
        <p:spPr>
          <a:xfrm>
            <a:off x="6989208" y="0"/>
            <a:ext cx="2160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7" name="Picture 5" descr="cert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472" y="4988957"/>
            <a:ext cx="1512000" cy="153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ixaDeTexto 7"/>
          <p:cNvSpPr txBox="1"/>
          <p:nvPr/>
        </p:nvSpPr>
        <p:spPr>
          <a:xfrm>
            <a:off x="467544" y="476671"/>
            <a:ext cx="6048672" cy="797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>
              <a:lnSpc>
                <a:spcPct val="110000"/>
              </a:lnSpc>
              <a:spcAft>
                <a:spcPts val="1800"/>
              </a:spcAft>
              <a:buFont typeface="Wingdings" pitchFamily="2" charset="2"/>
              <a:buChar char="§"/>
            </a:pPr>
            <a:r>
              <a:rPr lang="pt-PT" sz="2300" dirty="0" smtClean="0">
                <a:solidFill>
                  <a:schemeClr val="bg1"/>
                </a:solidFill>
                <a:latin typeface="Trebuchet MS" pitchFamily="34" charset="0"/>
              </a:rPr>
              <a:t>O preço praticado é competitivo, vantajoso para o cliente;</a:t>
            </a:r>
          </a:p>
          <a:p>
            <a:pPr marL="355600" indent="-355600">
              <a:lnSpc>
                <a:spcPct val="110000"/>
              </a:lnSpc>
              <a:spcAft>
                <a:spcPts val="1800"/>
              </a:spcAft>
              <a:buFont typeface="Wingdings" pitchFamily="2" charset="2"/>
              <a:buChar char="§"/>
            </a:pPr>
            <a:r>
              <a:rPr lang="pt-PT" sz="2300" dirty="0" smtClean="0">
                <a:solidFill>
                  <a:schemeClr val="bg1"/>
                </a:solidFill>
                <a:latin typeface="Trebuchet MS" pitchFamily="34" charset="0"/>
              </a:rPr>
              <a:t>Forte </a:t>
            </a:r>
            <a:r>
              <a:rPr lang="pt-PT" sz="2300" dirty="0">
                <a:solidFill>
                  <a:schemeClr val="bg1"/>
                </a:solidFill>
                <a:latin typeface="Trebuchet MS" pitchFamily="34" charset="0"/>
              </a:rPr>
              <a:t>componente </a:t>
            </a:r>
            <a:r>
              <a:rPr lang="pt-PT" sz="2300" dirty="0" smtClean="0">
                <a:solidFill>
                  <a:schemeClr val="bg1"/>
                </a:solidFill>
                <a:latin typeface="Trebuchet MS" pitchFamily="34" charset="0"/>
              </a:rPr>
              <a:t>social da ideia;</a:t>
            </a:r>
          </a:p>
          <a:p>
            <a:pPr marL="355600" indent="-355600">
              <a:lnSpc>
                <a:spcPct val="110000"/>
              </a:lnSpc>
              <a:spcAft>
                <a:spcPts val="1800"/>
              </a:spcAft>
              <a:buFont typeface="Wingdings" pitchFamily="2" charset="2"/>
              <a:buChar char="§"/>
            </a:pPr>
            <a:r>
              <a:rPr lang="pt-PT" sz="2300" dirty="0" smtClean="0">
                <a:solidFill>
                  <a:schemeClr val="bg1"/>
                </a:solidFill>
                <a:latin typeface="Trebuchet MS" pitchFamily="34" charset="0"/>
              </a:rPr>
              <a:t>Conhecimentos técnicos da equipa na área;</a:t>
            </a:r>
          </a:p>
          <a:p>
            <a:pPr marL="355600" indent="-355600">
              <a:lnSpc>
                <a:spcPct val="110000"/>
              </a:lnSpc>
              <a:spcAft>
                <a:spcPts val="1800"/>
              </a:spcAft>
              <a:buFont typeface="Wingdings" pitchFamily="2" charset="2"/>
              <a:buChar char="§"/>
            </a:pPr>
            <a:r>
              <a:rPr lang="pt-PT" sz="2300" dirty="0" smtClean="0">
                <a:solidFill>
                  <a:schemeClr val="bg1"/>
                </a:solidFill>
                <a:latin typeface="Trebuchet MS" pitchFamily="34" charset="0"/>
              </a:rPr>
              <a:t>Maior </a:t>
            </a:r>
            <a:r>
              <a:rPr lang="pt-PT" sz="2300" dirty="0">
                <a:solidFill>
                  <a:schemeClr val="bg1"/>
                </a:solidFill>
                <a:latin typeface="Trebuchet MS" pitchFamily="34" charset="0"/>
              </a:rPr>
              <a:t>predisposição da população em </a:t>
            </a:r>
            <a:r>
              <a:rPr lang="pt-PT" sz="2300" dirty="0" smtClean="0">
                <a:solidFill>
                  <a:schemeClr val="bg1"/>
                </a:solidFill>
                <a:latin typeface="Trebuchet MS" pitchFamily="34" charset="0"/>
              </a:rPr>
              <a:t>reutilizar os materiais;</a:t>
            </a:r>
          </a:p>
          <a:p>
            <a:pPr marL="355600" indent="-355600">
              <a:lnSpc>
                <a:spcPct val="110000"/>
              </a:lnSpc>
              <a:spcAft>
                <a:spcPts val="1800"/>
              </a:spcAft>
              <a:buFont typeface="Wingdings" pitchFamily="2" charset="2"/>
              <a:buChar char="§"/>
            </a:pPr>
            <a:r>
              <a:rPr lang="pt-PT" sz="2300" dirty="0">
                <a:solidFill>
                  <a:schemeClr val="bg1"/>
                </a:solidFill>
                <a:latin typeface="Trebuchet MS" pitchFamily="34" charset="0"/>
              </a:rPr>
              <a:t>S</a:t>
            </a:r>
            <a:r>
              <a:rPr lang="pt-PT" sz="2300" dirty="0" smtClean="0">
                <a:solidFill>
                  <a:schemeClr val="bg1"/>
                </a:solidFill>
                <a:latin typeface="Trebuchet MS" pitchFamily="34" charset="0"/>
              </a:rPr>
              <a:t>ociedade </a:t>
            </a:r>
            <a:r>
              <a:rPr lang="pt-PT" sz="2300" dirty="0">
                <a:solidFill>
                  <a:schemeClr val="bg1"/>
                </a:solidFill>
                <a:latin typeface="Trebuchet MS" pitchFamily="34" charset="0"/>
              </a:rPr>
              <a:t>de consumo (utilizar e deitar fora</a:t>
            </a:r>
            <a:r>
              <a:rPr lang="pt-PT" sz="2300" dirty="0" smtClean="0">
                <a:solidFill>
                  <a:schemeClr val="bg1"/>
                </a:solidFill>
                <a:latin typeface="Trebuchet MS" pitchFamily="34" charset="0"/>
              </a:rPr>
              <a:t>).</a:t>
            </a:r>
          </a:p>
          <a:p>
            <a:pPr marL="355600" indent="-355600">
              <a:lnSpc>
                <a:spcPct val="110000"/>
              </a:lnSpc>
              <a:spcAft>
                <a:spcPts val="1800"/>
              </a:spcAft>
              <a:buFont typeface="Wingdings" pitchFamily="2" charset="2"/>
              <a:buChar char="§"/>
            </a:pPr>
            <a:r>
              <a:rPr lang="pt-PT" sz="2300" dirty="0">
                <a:solidFill>
                  <a:schemeClr val="bg1"/>
                </a:solidFill>
                <a:latin typeface="Trebuchet MS" pitchFamily="34" charset="0"/>
              </a:rPr>
              <a:t>Possibilidade de alugar </a:t>
            </a:r>
            <a:r>
              <a:rPr lang="pt-PT" sz="2300" dirty="0" err="1">
                <a:solidFill>
                  <a:schemeClr val="bg1"/>
                </a:solidFill>
                <a:latin typeface="Trebuchet MS" pitchFamily="34" charset="0"/>
              </a:rPr>
              <a:t>eletrodomésticos</a:t>
            </a:r>
            <a:r>
              <a:rPr lang="pt-PT" sz="2300" dirty="0">
                <a:solidFill>
                  <a:schemeClr val="bg1"/>
                </a:solidFill>
                <a:latin typeface="Trebuchet MS" pitchFamily="34" charset="0"/>
              </a:rPr>
              <a:t> por um determinado período de </a:t>
            </a:r>
            <a:r>
              <a:rPr lang="pt-PT" sz="2300" dirty="0" smtClean="0">
                <a:solidFill>
                  <a:schemeClr val="bg1"/>
                </a:solidFill>
                <a:latin typeface="Trebuchet MS" pitchFamily="34" charset="0"/>
              </a:rPr>
              <a:t>tempo</a:t>
            </a:r>
            <a:r>
              <a:rPr lang="pt-PT" sz="2300" dirty="0">
                <a:solidFill>
                  <a:schemeClr val="bg1"/>
                </a:solidFill>
                <a:latin typeface="Trebuchet MS" pitchFamily="34" charset="0"/>
              </a:rPr>
              <a:t>.</a:t>
            </a:r>
          </a:p>
          <a:p>
            <a:pPr marL="355600" indent="-355600">
              <a:lnSpc>
                <a:spcPct val="110000"/>
              </a:lnSpc>
              <a:spcAft>
                <a:spcPts val="1800"/>
              </a:spcAft>
              <a:buFont typeface="Wingdings" pitchFamily="2" charset="2"/>
              <a:buChar char="§"/>
            </a:pPr>
            <a:endParaRPr lang="pt-PT" sz="2200" dirty="0" smtClean="0">
              <a:solidFill>
                <a:schemeClr val="bg1"/>
              </a:solidFill>
              <a:latin typeface="Trebuchet MS" pitchFamily="34" charset="0"/>
            </a:endParaRPr>
          </a:p>
          <a:p>
            <a:pPr marL="355600" indent="-355600">
              <a:lnSpc>
                <a:spcPct val="110000"/>
              </a:lnSpc>
              <a:spcAft>
                <a:spcPts val="1800"/>
              </a:spcAft>
              <a:buFont typeface="Wingdings" pitchFamily="2" charset="2"/>
              <a:buChar char="§"/>
            </a:pPr>
            <a:endParaRPr lang="pt-PT" sz="2200" dirty="0">
              <a:solidFill>
                <a:schemeClr val="bg1"/>
              </a:solidFill>
              <a:latin typeface="Trebuchet MS" pitchFamily="34" charset="0"/>
            </a:endParaRPr>
          </a:p>
          <a:p>
            <a:pPr marL="355600" indent="-355600">
              <a:lnSpc>
                <a:spcPct val="110000"/>
              </a:lnSpc>
              <a:spcAft>
                <a:spcPts val="1800"/>
              </a:spcAft>
              <a:buFont typeface="Wingdings" pitchFamily="2" charset="2"/>
              <a:buChar char="§"/>
            </a:pPr>
            <a:endParaRPr lang="pt-PT" sz="2500" dirty="0" smtClean="0">
              <a:solidFill>
                <a:schemeClr val="bg1"/>
              </a:solidFill>
              <a:latin typeface="Trebuchet MS" pitchFamily="34" charset="0"/>
            </a:endParaRPr>
          </a:p>
          <a:p>
            <a:pPr marL="355600" indent="-355600">
              <a:spcAft>
                <a:spcPts val="1800"/>
              </a:spcAft>
              <a:buFont typeface="Wingdings" pitchFamily="2" charset="2"/>
              <a:buChar char="§"/>
            </a:pPr>
            <a:endParaRPr lang="pt-PT" sz="2300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6" name="CaixaDeTexto 5"/>
          <p:cNvSpPr txBox="1"/>
          <p:nvPr/>
        </p:nvSpPr>
        <p:spPr>
          <a:xfrm rot="5400000">
            <a:off x="6184070" y="2104962"/>
            <a:ext cx="3627383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800" b="1" cap="small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</a:rPr>
              <a:t>Vantagens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ângulo 1"/>
          <p:cNvSpPr/>
          <p:nvPr/>
        </p:nvSpPr>
        <p:spPr>
          <a:xfrm>
            <a:off x="6989208" y="0"/>
            <a:ext cx="2160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2200"/>
          </a:p>
        </p:txBody>
      </p:sp>
      <p:sp>
        <p:nvSpPr>
          <p:cNvPr id="6" name="CaixaDeTexto 5"/>
          <p:cNvSpPr txBox="1"/>
          <p:nvPr/>
        </p:nvSpPr>
        <p:spPr>
          <a:xfrm>
            <a:off x="467544" y="489734"/>
            <a:ext cx="6048672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>
              <a:spcAft>
                <a:spcPts val="1800"/>
              </a:spcAft>
              <a:buFont typeface="Wingdings" pitchFamily="2" charset="2"/>
              <a:buChar char="§"/>
            </a:pPr>
            <a:r>
              <a:rPr lang="pt-PT" sz="2500" dirty="0" smtClean="0">
                <a:solidFill>
                  <a:schemeClr val="bg1"/>
                </a:solidFill>
                <a:latin typeface="Trebuchet MS" pitchFamily="34" charset="0"/>
              </a:rPr>
              <a:t>Negócio muito dependente da angariação de </a:t>
            </a:r>
            <a:r>
              <a:rPr lang="pt-PT" sz="2500" dirty="0" err="1" smtClean="0">
                <a:solidFill>
                  <a:schemeClr val="bg1"/>
                </a:solidFill>
                <a:latin typeface="Trebuchet MS" pitchFamily="34" charset="0"/>
              </a:rPr>
              <a:t>eletrodomésticos</a:t>
            </a:r>
            <a:r>
              <a:rPr lang="pt-PT" sz="2500" dirty="0" smtClean="0">
                <a:solidFill>
                  <a:schemeClr val="bg1"/>
                </a:solidFill>
                <a:latin typeface="Trebuchet MS" pitchFamily="34" charset="0"/>
              </a:rPr>
              <a:t> para reparação e posterior comercialização; </a:t>
            </a:r>
          </a:p>
          <a:p>
            <a:pPr marL="355600" indent="-355600">
              <a:spcAft>
                <a:spcPts val="1800"/>
              </a:spcAft>
              <a:buFont typeface="Wingdings" pitchFamily="2" charset="2"/>
              <a:buChar char="§"/>
            </a:pPr>
            <a:r>
              <a:rPr lang="pt-PT" sz="2500" dirty="0">
                <a:solidFill>
                  <a:schemeClr val="bg1"/>
                </a:solidFill>
                <a:latin typeface="Trebuchet MS" pitchFamily="34" charset="0"/>
              </a:rPr>
              <a:t>E</a:t>
            </a:r>
            <a:r>
              <a:rPr lang="pt-PT" sz="2500" dirty="0" smtClean="0">
                <a:solidFill>
                  <a:schemeClr val="bg1"/>
                </a:solidFill>
                <a:latin typeface="Trebuchet MS" pitchFamily="34" charset="0"/>
              </a:rPr>
              <a:t>quipamentos </a:t>
            </a:r>
            <a:r>
              <a:rPr lang="pt-PT" sz="2500" dirty="0">
                <a:solidFill>
                  <a:schemeClr val="bg1"/>
                </a:solidFill>
                <a:latin typeface="Trebuchet MS" pitchFamily="34" charset="0"/>
              </a:rPr>
              <a:t>reparados </a:t>
            </a:r>
            <a:r>
              <a:rPr lang="pt-PT" sz="2500" dirty="0" smtClean="0">
                <a:solidFill>
                  <a:schemeClr val="bg1"/>
                </a:solidFill>
                <a:latin typeface="Trebuchet MS" pitchFamily="34" charset="0"/>
              </a:rPr>
              <a:t>não </a:t>
            </a:r>
            <a:r>
              <a:rPr lang="pt-PT" sz="2500" dirty="0">
                <a:solidFill>
                  <a:schemeClr val="bg1"/>
                </a:solidFill>
                <a:latin typeface="Trebuchet MS" pitchFamily="34" charset="0"/>
              </a:rPr>
              <a:t>possuem </a:t>
            </a:r>
            <a:r>
              <a:rPr lang="pt-PT" sz="2500" dirty="0" smtClean="0">
                <a:solidFill>
                  <a:schemeClr val="bg1"/>
                </a:solidFill>
                <a:latin typeface="Trebuchet MS" pitchFamily="34" charset="0"/>
              </a:rPr>
              <a:t>garantia da marca;</a:t>
            </a:r>
            <a:endParaRPr lang="pt-PT" sz="2500" dirty="0">
              <a:solidFill>
                <a:schemeClr val="bg1"/>
              </a:solidFill>
              <a:latin typeface="Trebuchet MS" pitchFamily="34" charset="0"/>
            </a:endParaRPr>
          </a:p>
          <a:p>
            <a:pPr marL="355600" indent="-355600">
              <a:spcAft>
                <a:spcPts val="1800"/>
              </a:spcAft>
              <a:buFont typeface="Wingdings" pitchFamily="2" charset="2"/>
              <a:buChar char="§"/>
            </a:pPr>
            <a:r>
              <a:rPr lang="pt-PT" sz="2500" dirty="0">
                <a:solidFill>
                  <a:schemeClr val="bg1"/>
                </a:solidFill>
                <a:latin typeface="Trebuchet MS" pitchFamily="34" charset="0"/>
              </a:rPr>
              <a:t>Equipamentos de linha </a:t>
            </a:r>
            <a:r>
              <a:rPr lang="pt-PT" sz="2500" dirty="0" smtClean="0">
                <a:solidFill>
                  <a:schemeClr val="bg1"/>
                </a:solidFill>
                <a:latin typeface="Trebuchet MS" pitchFamily="34" charset="0"/>
              </a:rPr>
              <a:t>branca </a:t>
            </a:r>
            <a:r>
              <a:rPr lang="pt-PT" sz="2500" dirty="0">
                <a:solidFill>
                  <a:schemeClr val="bg1"/>
                </a:solidFill>
                <a:latin typeface="Trebuchet MS" pitchFamily="34" charset="0"/>
              </a:rPr>
              <a:t>com preços </a:t>
            </a:r>
            <a:r>
              <a:rPr lang="pt-PT" sz="2500" dirty="0" smtClean="0">
                <a:solidFill>
                  <a:schemeClr val="bg1"/>
                </a:solidFill>
                <a:latin typeface="Trebuchet MS" pitchFamily="34" charset="0"/>
              </a:rPr>
              <a:t>apelativos;</a:t>
            </a:r>
          </a:p>
          <a:p>
            <a:pPr marL="355600" indent="-355600">
              <a:spcAft>
                <a:spcPts val="1800"/>
              </a:spcAft>
              <a:buFont typeface="Wingdings" pitchFamily="2" charset="2"/>
              <a:buChar char="§"/>
            </a:pPr>
            <a:r>
              <a:rPr lang="pt-PT" sz="2500" dirty="0" smtClean="0">
                <a:solidFill>
                  <a:schemeClr val="bg1"/>
                </a:solidFill>
                <a:latin typeface="Trebuchet MS" pitchFamily="34" charset="0"/>
              </a:rPr>
              <a:t>Concorrência</a:t>
            </a:r>
            <a:r>
              <a:rPr lang="pt-PT" sz="2500" dirty="0">
                <a:solidFill>
                  <a:schemeClr val="bg1"/>
                </a:solidFill>
                <a:latin typeface="Trebuchet MS" pitchFamily="34" charset="0"/>
              </a:rPr>
              <a:t>.</a:t>
            </a:r>
          </a:p>
          <a:p>
            <a:pPr marL="355600" indent="-355600">
              <a:spcAft>
                <a:spcPts val="1800"/>
              </a:spcAft>
              <a:buFont typeface="Wingdings" pitchFamily="2" charset="2"/>
              <a:buChar char="§"/>
            </a:pPr>
            <a:endParaRPr lang="pt-PT" sz="2500" dirty="0">
              <a:solidFill>
                <a:schemeClr val="bg1"/>
              </a:solidFill>
              <a:latin typeface="Trebuchet MS" pitchFamily="34" charset="0"/>
            </a:endParaRPr>
          </a:p>
        </p:txBody>
      </p:sp>
      <p:pic>
        <p:nvPicPr>
          <p:cNvPr id="7" name="Picture 5" descr="imag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5054419"/>
            <a:ext cx="1447200" cy="147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ixaDeTexto 7"/>
          <p:cNvSpPr txBox="1"/>
          <p:nvPr/>
        </p:nvSpPr>
        <p:spPr>
          <a:xfrm rot="5400000">
            <a:off x="6184070" y="2104962"/>
            <a:ext cx="3627383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800" b="1" cap="small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</a:rPr>
              <a:t>Desvantagens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ângulo 1"/>
          <p:cNvSpPr/>
          <p:nvPr/>
        </p:nvSpPr>
        <p:spPr>
          <a:xfrm>
            <a:off x="6989208" y="0"/>
            <a:ext cx="2160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2200"/>
          </a:p>
        </p:txBody>
      </p:sp>
      <p:sp>
        <p:nvSpPr>
          <p:cNvPr id="6" name="CaixaDeTexto 5"/>
          <p:cNvSpPr txBox="1"/>
          <p:nvPr/>
        </p:nvSpPr>
        <p:spPr>
          <a:xfrm>
            <a:off x="467544" y="489734"/>
            <a:ext cx="6048672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>
              <a:spcAft>
                <a:spcPts val="1800"/>
              </a:spcAft>
              <a:buFont typeface="Wingdings" pitchFamily="2" charset="2"/>
              <a:buChar char="§"/>
            </a:pPr>
            <a:r>
              <a:rPr lang="pt-PT" sz="2500" dirty="0" smtClean="0">
                <a:solidFill>
                  <a:schemeClr val="bg1"/>
                </a:solidFill>
                <a:latin typeface="Trebuchet MS" pitchFamily="34" charset="0"/>
              </a:rPr>
              <a:t>Carrinha para a recolha dos electrodomésticos.</a:t>
            </a:r>
          </a:p>
          <a:p>
            <a:pPr marL="355600" indent="-355600">
              <a:spcAft>
                <a:spcPts val="1800"/>
              </a:spcAft>
              <a:buFont typeface="Wingdings" pitchFamily="2" charset="2"/>
              <a:buChar char="§"/>
            </a:pPr>
            <a:r>
              <a:rPr lang="pt-PT" sz="2500" dirty="0" smtClean="0">
                <a:solidFill>
                  <a:schemeClr val="bg1"/>
                </a:solidFill>
                <a:latin typeface="Trebuchet MS" pitchFamily="34" charset="0"/>
              </a:rPr>
              <a:t>Ferramentas para a reparação dos equipamentos.</a:t>
            </a:r>
          </a:p>
          <a:p>
            <a:pPr marL="355600" indent="-355600">
              <a:spcAft>
                <a:spcPts val="1800"/>
              </a:spcAft>
              <a:buFont typeface="Wingdings" pitchFamily="2" charset="2"/>
              <a:buChar char="§"/>
            </a:pPr>
            <a:r>
              <a:rPr lang="pt-PT" sz="2500" dirty="0" smtClean="0">
                <a:solidFill>
                  <a:schemeClr val="bg1"/>
                </a:solidFill>
                <a:latin typeface="Trebuchet MS" pitchFamily="34" charset="0"/>
              </a:rPr>
              <a:t>Página na internet.</a:t>
            </a:r>
          </a:p>
          <a:p>
            <a:pPr marL="355600" indent="-355600">
              <a:spcAft>
                <a:spcPts val="1800"/>
              </a:spcAft>
              <a:buFont typeface="Wingdings" pitchFamily="2" charset="2"/>
              <a:buChar char="§"/>
            </a:pPr>
            <a:endParaRPr lang="pt-PT" sz="2500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8" name="CaixaDeTexto 7"/>
          <p:cNvSpPr txBox="1"/>
          <p:nvPr/>
        </p:nvSpPr>
        <p:spPr>
          <a:xfrm rot="5400000">
            <a:off x="6184070" y="2104962"/>
            <a:ext cx="3627383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800" b="1" cap="small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</a:rPr>
              <a:t>Investimento inicial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154840"/>
            <a:ext cx="1370504" cy="1370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02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ângulo 1"/>
          <p:cNvSpPr/>
          <p:nvPr/>
        </p:nvSpPr>
        <p:spPr>
          <a:xfrm>
            <a:off x="6989208" y="0"/>
            <a:ext cx="2160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8" name="CaixaDeTexto 7"/>
          <p:cNvSpPr txBox="1"/>
          <p:nvPr/>
        </p:nvSpPr>
        <p:spPr>
          <a:xfrm>
            <a:off x="467544" y="489734"/>
            <a:ext cx="6048672" cy="6324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>
              <a:spcAft>
                <a:spcPts val="600"/>
              </a:spcAft>
              <a:buFont typeface="Wingdings" pitchFamily="2" charset="2"/>
              <a:buChar char="§"/>
            </a:pPr>
            <a:r>
              <a:rPr lang="pt-PT" sz="2300" dirty="0" smtClean="0">
                <a:solidFill>
                  <a:schemeClr val="bg1"/>
                </a:solidFill>
                <a:latin typeface="Trebuchet MS" pitchFamily="34" charset="0"/>
              </a:rPr>
              <a:t>Arrendamento de um espaço que servirá de armazém e oficina para a reparação dos equipamentos.</a:t>
            </a:r>
          </a:p>
          <a:p>
            <a:pPr marL="355600" indent="-355600">
              <a:spcAft>
                <a:spcPts val="600"/>
              </a:spcAft>
              <a:buFont typeface="Wingdings" pitchFamily="2" charset="2"/>
              <a:buChar char="§"/>
            </a:pPr>
            <a:r>
              <a:rPr lang="pt-PT" sz="2300" dirty="0" smtClean="0">
                <a:solidFill>
                  <a:schemeClr val="bg1"/>
                </a:solidFill>
                <a:latin typeface="Trebuchet MS" pitchFamily="34" charset="0"/>
              </a:rPr>
              <a:t>Estabelecimento de parcerias:</a:t>
            </a:r>
          </a:p>
          <a:p>
            <a:pPr marL="812800" lvl="1" indent="-355600">
              <a:spcAft>
                <a:spcPts val="600"/>
              </a:spcAft>
              <a:buFont typeface="Wingdings" pitchFamily="2" charset="2"/>
              <a:buChar char="§"/>
            </a:pPr>
            <a:r>
              <a:rPr lang="pt-PT" sz="2300" dirty="0" smtClean="0">
                <a:solidFill>
                  <a:schemeClr val="bg1"/>
                </a:solidFill>
                <a:latin typeface="Trebuchet MS" pitchFamily="34" charset="0"/>
              </a:rPr>
              <a:t>Para a recolha de electrodomésticos</a:t>
            </a:r>
            <a:r>
              <a:rPr lang="pt-PT" sz="2300" dirty="0">
                <a:solidFill>
                  <a:schemeClr val="bg1"/>
                </a:solidFill>
                <a:latin typeface="Trebuchet MS" pitchFamily="34" charset="0"/>
              </a:rPr>
              <a:t> </a:t>
            </a:r>
            <a:r>
              <a:rPr lang="pt-PT" sz="2300" dirty="0" smtClean="0">
                <a:solidFill>
                  <a:schemeClr val="bg1"/>
                </a:solidFill>
                <a:latin typeface="Trebuchet MS" pitchFamily="34" charset="0"/>
              </a:rPr>
              <a:t>- com sucatas, Juntas de Freguesia;</a:t>
            </a:r>
          </a:p>
          <a:p>
            <a:pPr marL="812800" lvl="1" indent="-355600">
              <a:spcAft>
                <a:spcPts val="600"/>
              </a:spcAft>
              <a:buFont typeface="Wingdings" pitchFamily="2" charset="2"/>
              <a:buChar char="§"/>
            </a:pPr>
            <a:r>
              <a:rPr lang="pt-PT" sz="2300" dirty="0" smtClean="0">
                <a:solidFill>
                  <a:schemeClr val="bg1"/>
                </a:solidFill>
                <a:latin typeface="Trebuchet MS" pitchFamily="34" charset="0"/>
              </a:rPr>
              <a:t>Para a criação do negócio: EPA</a:t>
            </a:r>
            <a:r>
              <a:rPr lang="pt-PT" sz="2300" dirty="0">
                <a:solidFill>
                  <a:schemeClr val="bg1"/>
                </a:solidFill>
                <a:latin typeface="Trebuchet MS" pitchFamily="34" charset="0"/>
              </a:rPr>
              <a:t>.</a:t>
            </a:r>
            <a:endParaRPr lang="pt-PT" sz="2300" dirty="0" smtClean="0">
              <a:solidFill>
                <a:schemeClr val="bg1"/>
              </a:solidFill>
              <a:latin typeface="Trebuchet MS" pitchFamily="34" charset="0"/>
            </a:endParaRPr>
          </a:p>
          <a:p>
            <a:pPr marL="355600" indent="-355600">
              <a:spcAft>
                <a:spcPts val="600"/>
              </a:spcAft>
              <a:buFont typeface="Wingdings" pitchFamily="2" charset="2"/>
              <a:buChar char="§"/>
            </a:pPr>
            <a:r>
              <a:rPr lang="pt-PT" sz="2300" dirty="0" smtClean="0">
                <a:solidFill>
                  <a:schemeClr val="bg1"/>
                </a:solidFill>
                <a:latin typeface="Trebuchet MS" pitchFamily="34" charset="0"/>
              </a:rPr>
              <a:t>Criação de website para divulgação e prestação de apoio ao cliente (através de um fórum).</a:t>
            </a:r>
          </a:p>
          <a:p>
            <a:pPr marL="355600" indent="-355600">
              <a:spcAft>
                <a:spcPts val="600"/>
              </a:spcAft>
              <a:buFont typeface="Wingdings" pitchFamily="2" charset="2"/>
              <a:buChar char="§"/>
            </a:pPr>
            <a:r>
              <a:rPr lang="pt-PT" sz="2300" dirty="0" smtClean="0">
                <a:solidFill>
                  <a:schemeClr val="bg1"/>
                </a:solidFill>
                <a:latin typeface="Trebuchet MS" pitchFamily="34" charset="0"/>
              </a:rPr>
              <a:t>Lançamento de campanha de recolha de electrodomésticos (usados e/ ou avariados).</a:t>
            </a:r>
          </a:p>
          <a:p>
            <a:pPr marL="355600" indent="-355600">
              <a:spcAft>
                <a:spcPts val="600"/>
              </a:spcAft>
              <a:buFont typeface="Wingdings" pitchFamily="2" charset="2"/>
              <a:buChar char="§"/>
            </a:pPr>
            <a:r>
              <a:rPr lang="pt-PT" sz="2300" dirty="0" smtClean="0">
                <a:solidFill>
                  <a:schemeClr val="bg1"/>
                </a:solidFill>
                <a:latin typeface="Trebuchet MS" pitchFamily="34" charset="0"/>
              </a:rPr>
              <a:t>Recolha ao domicílio (em Aveiro) ou entrega </a:t>
            </a:r>
            <a:r>
              <a:rPr lang="pt-PT" sz="2300" dirty="0" err="1" smtClean="0">
                <a:solidFill>
                  <a:schemeClr val="bg1"/>
                </a:solidFill>
                <a:latin typeface="Trebuchet MS" pitchFamily="34" charset="0"/>
              </a:rPr>
              <a:t>diretamente</a:t>
            </a:r>
            <a:r>
              <a:rPr lang="pt-PT" sz="2300" dirty="0" smtClean="0">
                <a:solidFill>
                  <a:schemeClr val="bg1"/>
                </a:solidFill>
                <a:latin typeface="Trebuchet MS" pitchFamily="34" charset="0"/>
              </a:rPr>
              <a:t> nas instalações.</a:t>
            </a:r>
          </a:p>
          <a:p>
            <a:pPr marL="355600" indent="-355600">
              <a:spcAft>
                <a:spcPts val="600"/>
              </a:spcAft>
              <a:buFont typeface="Wingdings" pitchFamily="2" charset="2"/>
              <a:buChar char="§"/>
            </a:pPr>
            <a:endParaRPr lang="pt-PT" sz="2500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 rot="5400000">
            <a:off x="6184070" y="2104962"/>
            <a:ext cx="3627383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800" b="1" cap="small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</a:rPr>
              <a:t>Exequibilidade</a:t>
            </a:r>
          </a:p>
        </p:txBody>
      </p:sp>
      <p:pic>
        <p:nvPicPr>
          <p:cNvPr id="7" name="Imagem 6" descr="images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36296" y="5013176"/>
            <a:ext cx="1512000" cy="151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ângulo 1"/>
          <p:cNvSpPr/>
          <p:nvPr/>
        </p:nvSpPr>
        <p:spPr>
          <a:xfrm>
            <a:off x="6989208" y="0"/>
            <a:ext cx="2160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8" name="CaixaDeTexto 7"/>
          <p:cNvSpPr txBox="1"/>
          <p:nvPr/>
        </p:nvSpPr>
        <p:spPr>
          <a:xfrm>
            <a:off x="467544" y="489734"/>
            <a:ext cx="6048672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pt-PT" sz="2500" dirty="0" smtClean="0">
                <a:solidFill>
                  <a:schemeClr val="bg1"/>
                </a:solidFill>
                <a:latin typeface="Trebuchet MS" pitchFamily="34" charset="0"/>
              </a:rPr>
              <a:t>Empenhada;</a:t>
            </a:r>
          </a:p>
          <a:p>
            <a:pPr marL="355600" indent="-355600"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pt-PT" sz="2500" dirty="0" smtClean="0">
                <a:solidFill>
                  <a:schemeClr val="bg1"/>
                </a:solidFill>
                <a:latin typeface="Trebuchet MS" pitchFamily="34" charset="0"/>
              </a:rPr>
              <a:t>Solidária;</a:t>
            </a:r>
          </a:p>
          <a:p>
            <a:pPr marL="355600" indent="-355600"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pt-PT" sz="2500" dirty="0" smtClean="0">
                <a:solidFill>
                  <a:schemeClr val="bg1"/>
                </a:solidFill>
                <a:latin typeface="Trebuchet MS" pitchFamily="34" charset="0"/>
              </a:rPr>
              <a:t>Com vontade de  vencer;</a:t>
            </a:r>
          </a:p>
          <a:p>
            <a:pPr marL="355600" indent="-355600">
              <a:lnSpc>
                <a:spcPct val="150000"/>
              </a:lnSpc>
              <a:spcAft>
                <a:spcPts val="600"/>
              </a:spcAft>
              <a:buFont typeface="Wingdings" pitchFamily="2" charset="2"/>
              <a:buChar char="§"/>
            </a:pPr>
            <a:r>
              <a:rPr lang="pt-PT" sz="2500" dirty="0" err="1" smtClean="0">
                <a:solidFill>
                  <a:schemeClr val="bg1"/>
                </a:solidFill>
                <a:latin typeface="Trebuchet MS" pitchFamily="34" charset="0"/>
              </a:rPr>
              <a:t>Otimista</a:t>
            </a:r>
            <a:r>
              <a:rPr lang="pt-PT" sz="2500" dirty="0" smtClean="0">
                <a:solidFill>
                  <a:schemeClr val="bg1"/>
                </a:solidFill>
                <a:latin typeface="Trebuchet MS" pitchFamily="34" charset="0"/>
              </a:rPr>
              <a:t>.</a:t>
            </a:r>
          </a:p>
          <a:p>
            <a:pPr marL="355600" indent="-355600">
              <a:spcAft>
                <a:spcPts val="600"/>
              </a:spcAft>
              <a:buFont typeface="Wingdings" pitchFamily="2" charset="2"/>
              <a:buChar char="§"/>
            </a:pPr>
            <a:endParaRPr lang="pt-PT" sz="2500" dirty="0">
              <a:solidFill>
                <a:schemeClr val="bg1"/>
              </a:solidFill>
              <a:latin typeface="Trebuchet MS" pitchFamily="34" charset="0"/>
            </a:endParaRPr>
          </a:p>
        </p:txBody>
      </p:sp>
      <p:pic>
        <p:nvPicPr>
          <p:cNvPr id="5" name="Imagem 3" descr="equipa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464" y="5661748"/>
            <a:ext cx="1512000" cy="8635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CaixaDeTexto 5"/>
          <p:cNvSpPr txBox="1"/>
          <p:nvPr/>
        </p:nvSpPr>
        <p:spPr>
          <a:xfrm>
            <a:off x="971600" y="5013176"/>
            <a:ext cx="540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2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Temos vontade de avançar com este </a:t>
            </a:r>
            <a:r>
              <a:rPr lang="pt-PT" sz="2400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projeto</a:t>
            </a:r>
            <a:r>
              <a:rPr lang="pt-PT" sz="2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pois acreditamos que poderá  fazer a diferença!</a:t>
            </a:r>
            <a:endParaRPr lang="pt-PT" sz="2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 rot="5400000">
            <a:off x="6184070" y="2104962"/>
            <a:ext cx="3627383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800" b="1" cap="small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itchFamily="34" charset="0"/>
              </a:rPr>
              <a:t>Equipa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delo de apresentação personaliz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514</TotalTime>
  <Words>394</Words>
  <Application>Microsoft Office PowerPoint</Application>
  <PresentationFormat>Apresentação no Ecrã (4:3)</PresentationFormat>
  <Paragraphs>48</Paragraphs>
  <Slides>10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dos diapositivos</vt:lpstr>
      </vt:variant>
      <vt:variant>
        <vt:i4>10</vt:i4>
      </vt:variant>
    </vt:vector>
  </HeadingPairs>
  <TitlesOfParts>
    <vt:vector size="12" baseType="lpstr">
      <vt:lpstr>Tema do Office</vt:lpstr>
      <vt:lpstr>Modelo de apresentação personalizado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João Reis</dc:creator>
  <cp:lastModifiedBy>João Manuel Dias dos Reis</cp:lastModifiedBy>
  <cp:revision>60</cp:revision>
  <dcterms:created xsi:type="dcterms:W3CDTF">2010-07-14T18:19:34Z</dcterms:created>
  <dcterms:modified xsi:type="dcterms:W3CDTF">2013-04-30T08:49:27Z</dcterms:modified>
</cp:coreProperties>
</file>